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3788" autoAdjust="0"/>
  </p:normalViewPr>
  <p:slideViewPr>
    <p:cSldViewPr>
      <p:cViewPr varScale="1">
        <p:scale>
          <a:sx n="42" d="100"/>
          <a:sy n="42" d="100"/>
        </p:scale>
        <p:origin x="-5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4982-C0D3-4362-805C-92DDB969DC7C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4A63-2342-46B7-8323-0ED33FDAB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0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Revisit main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4A63-2342-46B7-8323-0ED33FDABE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4A63-2342-46B7-8323-0ED33FDABE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Military command structure.</a:t>
            </a:r>
          </a:p>
          <a:p>
            <a:r>
              <a:rPr lang="en-US" dirty="0" smtClean="0"/>
              <a:t>Game commander makes strategic decisions.</a:t>
            </a:r>
          </a:p>
          <a:p>
            <a:r>
              <a:rPr lang="en-US" dirty="0" smtClean="0"/>
              <a:t>Commands</a:t>
            </a:r>
            <a:r>
              <a:rPr lang="en-US" baseline="0" dirty="0" smtClean="0"/>
              <a:t> issued to sub commanders.</a:t>
            </a:r>
          </a:p>
          <a:p>
            <a:r>
              <a:rPr lang="en-US" baseline="0" dirty="0" smtClean="0"/>
              <a:t>Sub commanders in charge of completing low-level tasks.</a:t>
            </a:r>
          </a:p>
          <a:p>
            <a:r>
              <a:rPr lang="en-US" baseline="0" dirty="0" smtClean="0"/>
              <a:t>Modular: (e.g. replace script-based production manager with search 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4A63-2342-46B7-8323-0ED33FDABE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Offline learning for</a:t>
            </a:r>
            <a:r>
              <a:rPr lang="en-US" baseline="0" dirty="0" smtClean="0"/>
              <a:t> predicting opponents build order based on units scouted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4A63-2342-46B7-8323-0ED33FDABE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for </a:t>
            </a:r>
            <a:r>
              <a:rPr lang="en-US" dirty="0" err="1" smtClean="0"/>
              <a:t>targetting</a:t>
            </a:r>
            <a:endParaRPr lang="en-US" dirty="0" smtClean="0"/>
          </a:p>
          <a:p>
            <a:r>
              <a:rPr lang="en-US" dirty="0" smtClean="0"/>
              <a:t>Automaton-</a:t>
            </a:r>
            <a:r>
              <a:rPr lang="en-US" baseline="0" dirty="0" smtClean="0"/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marine is near, attack it if it has less than X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Heuristic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search for micro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4A63-2342-46B7-8323-0ED33FDABE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B25F-4FF5-4A65-94C7-5E713B6AFD67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D0E7-D8FE-4922-AC9E-E134E797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stechnica.com/gaming/2011/01/skynet-meets-the-swarm-how-the-berkeley-overmind-won-the-2010-starcraft-ai-competition/" TargetMode="External"/><Relationship Id="rId2" Type="http://schemas.openxmlformats.org/officeDocument/2006/relationships/hyperlink" Target="https://code.google.com/p/ualbertab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ide.org/starcraf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Intelligence in Real Time Strategy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opponent’s strategy using partial observations made by the scouting agent.</a:t>
            </a:r>
          </a:p>
          <a:p>
            <a:r>
              <a:rPr lang="en-US" dirty="0" smtClean="0"/>
              <a:t>Employs a model (e.g. Bayesian network) built using offline learning:</a:t>
            </a:r>
          </a:p>
          <a:p>
            <a:pPr lvl="1"/>
            <a:r>
              <a:rPr lang="en-US" dirty="0" smtClean="0"/>
              <a:t>Analyze pro-gamer replays to correlate strategy, build order, units and time.</a:t>
            </a:r>
          </a:p>
        </p:txBody>
      </p:sp>
    </p:spTree>
    <p:extLst>
      <p:ext uri="{BB962C8B-B14F-4D97-AF65-F5344CB8AC3E}">
        <p14:creationId xmlns:p14="http://schemas.microsoft.com/office/powerpoint/2010/main" val="2356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Align production, technology and economy to fulfill a determined strategy.</a:t>
            </a:r>
          </a:p>
          <a:p>
            <a:r>
              <a:rPr lang="en-US" dirty="0" smtClean="0"/>
              <a:t>Approach: Determine unit composition and buildings is needed by when. Plan economy and production to achieve in shortest amount of time.</a:t>
            </a:r>
          </a:p>
          <a:p>
            <a:r>
              <a:rPr lang="en-US" dirty="0" smtClean="0"/>
              <a:t>Rule-based or planning agents.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a squad of unit to optimize ROI in combat.</a:t>
            </a:r>
          </a:p>
          <a:p>
            <a:r>
              <a:rPr lang="en-US" dirty="0" smtClean="0"/>
              <a:t>Techniques:</a:t>
            </a:r>
          </a:p>
          <a:p>
            <a:pPr lvl="1"/>
            <a:r>
              <a:rPr lang="en-US" dirty="0" smtClean="0"/>
              <a:t>“Attack weakest enemy in range”</a:t>
            </a:r>
          </a:p>
          <a:p>
            <a:pPr lvl="1"/>
            <a:r>
              <a:rPr lang="en-US" dirty="0" err="1" smtClean="0"/>
              <a:t>Minimax</a:t>
            </a:r>
            <a:r>
              <a:rPr lang="en-US" dirty="0" smtClean="0"/>
              <a:t> (with iterative deepening and heuristics) for targeting.</a:t>
            </a:r>
            <a:endParaRPr lang="en-US" dirty="0" smtClean="0"/>
          </a:p>
          <a:p>
            <a:pPr lvl="1"/>
            <a:r>
              <a:rPr lang="en-US" dirty="0" smtClean="0"/>
              <a:t>Potential fields, with machine learning to tune parameters.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Starcraft</a:t>
            </a:r>
            <a:r>
              <a:rPr lang="en-US" dirty="0" smtClean="0"/>
              <a:t> AI has many areas of improvements to match humans in full-blown game play.</a:t>
            </a:r>
          </a:p>
          <a:p>
            <a:r>
              <a:rPr lang="en-US" dirty="0" smtClean="0"/>
              <a:t>Rationality of a good AI is not scripted, but an emergent behavior from collaborating agents.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Churchill, David, and Michael </a:t>
            </a:r>
            <a:r>
              <a:rPr lang="en-US" dirty="0" err="1"/>
              <a:t>Buro</a:t>
            </a:r>
            <a:r>
              <a:rPr lang="en-US" dirty="0"/>
              <a:t>. "Incorporating Search Algorithms into </a:t>
            </a:r>
            <a:r>
              <a:rPr lang="en-US" dirty="0" err="1"/>
              <a:t>RTS</a:t>
            </a:r>
            <a:r>
              <a:rPr lang="en-US" dirty="0"/>
              <a:t> Game Agents." </a:t>
            </a:r>
            <a:r>
              <a:rPr lang="en-US" i="1" dirty="0"/>
              <a:t>Eighth Artificial Intelligence and Interactive Digital Entertainment Conference</a:t>
            </a:r>
            <a:r>
              <a:rPr lang="en-US" dirty="0"/>
              <a:t>. 2012</a:t>
            </a:r>
            <a:r>
              <a:rPr lang="en-US" dirty="0" smtClean="0"/>
              <a:t>.</a:t>
            </a:r>
          </a:p>
          <a:p>
            <a:r>
              <a:rPr lang="en-US" dirty="0"/>
              <a:t>Churchill, David, </a:t>
            </a:r>
            <a:r>
              <a:rPr lang="en-US" dirty="0" err="1"/>
              <a:t>Abdallah</a:t>
            </a:r>
            <a:r>
              <a:rPr lang="en-US" dirty="0"/>
              <a:t> </a:t>
            </a:r>
            <a:r>
              <a:rPr lang="en-US" dirty="0" err="1"/>
              <a:t>Saffidine</a:t>
            </a:r>
            <a:r>
              <a:rPr lang="en-US" dirty="0"/>
              <a:t>, and Michael </a:t>
            </a:r>
            <a:r>
              <a:rPr lang="en-US" dirty="0" err="1"/>
              <a:t>Buro</a:t>
            </a:r>
            <a:r>
              <a:rPr lang="en-US" dirty="0"/>
              <a:t>. "Fast heuristic search for </a:t>
            </a:r>
            <a:r>
              <a:rPr lang="en-US" dirty="0" err="1"/>
              <a:t>RTS</a:t>
            </a:r>
            <a:r>
              <a:rPr lang="en-US" dirty="0"/>
              <a:t> game combat scenarios." </a:t>
            </a:r>
            <a:r>
              <a:rPr lang="en-US" i="1" dirty="0"/>
              <a:t>Proceedings of </a:t>
            </a:r>
            <a:r>
              <a:rPr lang="en-US" i="1" dirty="0" err="1"/>
              <a:t>AIIDE</a:t>
            </a:r>
            <a:r>
              <a:rPr lang="en-US" i="1" dirty="0"/>
              <a:t>,(pre-print available at www. cs. </a:t>
            </a:r>
            <a:r>
              <a:rPr lang="en-US" i="1" dirty="0" err="1"/>
              <a:t>ualberta</a:t>
            </a:r>
            <a:r>
              <a:rPr lang="en-US" i="1" dirty="0"/>
              <a:t>. </a:t>
            </a:r>
            <a:r>
              <a:rPr lang="en-US" i="1" dirty="0" err="1"/>
              <a:t>ca</a:t>
            </a:r>
            <a:r>
              <a:rPr lang="en-US" i="1" dirty="0"/>
              <a:t>/</a:t>
            </a:r>
            <a:r>
              <a:rPr lang="en-US" i="1" dirty="0" err="1"/>
              <a:t>mburo</a:t>
            </a:r>
            <a:r>
              <a:rPr lang="en-US" i="1" dirty="0"/>
              <a:t>/</a:t>
            </a:r>
            <a:r>
              <a:rPr lang="en-US" i="1" dirty="0" err="1"/>
              <a:t>ps</a:t>
            </a:r>
            <a:r>
              <a:rPr lang="en-US" i="1" dirty="0"/>
              <a:t>/</a:t>
            </a:r>
            <a:r>
              <a:rPr lang="en-US" i="1" dirty="0" err="1"/>
              <a:t>aiide12</a:t>
            </a:r>
            <a:r>
              <a:rPr lang="en-US" i="1" dirty="0"/>
              <a:t>-combat. </a:t>
            </a:r>
            <a:r>
              <a:rPr lang="en-US" i="1" dirty="0" err="1"/>
              <a:t>pdf</a:t>
            </a:r>
            <a:r>
              <a:rPr lang="en-US" dirty="0"/>
              <a:t> (2012).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StarCraft AI Competition </a:t>
            </a:r>
            <a:r>
              <a:rPr lang="en-US" dirty="0" err="1" smtClean="0">
                <a:hlinkClick r:id="rId2"/>
              </a:rPr>
              <a:t>UAlbertaBot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Skynet</a:t>
            </a:r>
            <a:r>
              <a:rPr lang="en-US" dirty="0" smtClean="0">
                <a:hlinkClick r:id="rId3"/>
              </a:rPr>
              <a:t> meets the Swarm: how the Berkeley </a:t>
            </a:r>
            <a:r>
              <a:rPr lang="en-US" dirty="0" err="1" smtClean="0">
                <a:hlinkClick r:id="rId3"/>
              </a:rPr>
              <a:t>Overmind</a:t>
            </a:r>
            <a:r>
              <a:rPr lang="en-US" dirty="0" smtClean="0">
                <a:hlinkClick r:id="rId3"/>
              </a:rPr>
              <a:t> won the 2010 StarCraft AI competition</a:t>
            </a:r>
            <a:r>
              <a:rPr lang="en-US" dirty="0"/>
              <a:t> </a:t>
            </a:r>
          </a:p>
          <a:p>
            <a:r>
              <a:rPr lang="en-US" dirty="0" err="1" smtClean="0">
                <a:hlinkClick r:id="rId4"/>
              </a:rPr>
              <a:t>AIIDE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Starcraft</a:t>
            </a:r>
            <a:r>
              <a:rPr lang="en-US" dirty="0" smtClean="0">
                <a:hlinkClick r:id="rId4"/>
              </a:rPr>
              <a:t>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player adversarial</a:t>
            </a:r>
          </a:p>
          <a:p>
            <a:r>
              <a:rPr lang="en-US" dirty="0" smtClean="0"/>
              <a:t>Everything happens in real-time</a:t>
            </a:r>
          </a:p>
          <a:p>
            <a:pPr lvl="1"/>
            <a:r>
              <a:rPr lang="en-US" dirty="0" smtClean="0"/>
              <a:t>Millions of actions to choose from</a:t>
            </a:r>
          </a:p>
          <a:p>
            <a:pPr lvl="1"/>
            <a:r>
              <a:rPr lang="en-US" dirty="0" smtClean="0"/>
              <a:t>Opponent acts against you</a:t>
            </a:r>
          </a:p>
          <a:p>
            <a:r>
              <a:rPr lang="en-US" dirty="0" smtClean="0"/>
              <a:t>A logical frame is a unit of game time.</a:t>
            </a:r>
          </a:p>
          <a:p>
            <a:pPr lvl="1"/>
            <a:r>
              <a:rPr lang="en-US" dirty="0" smtClean="0"/>
              <a:t>24 frames per second.</a:t>
            </a:r>
          </a:p>
          <a:p>
            <a:pPr lvl="1"/>
            <a:r>
              <a:rPr lang="en-US" dirty="0" smtClean="0"/>
              <a:t>Average game lasts around 15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Unit Type</a:t>
            </a:r>
          </a:p>
          <a:p>
            <a:pPr lvl="1"/>
            <a:r>
              <a:rPr lang="en-US" dirty="0" smtClean="0"/>
              <a:t>Attack</a:t>
            </a:r>
          </a:p>
          <a:p>
            <a:pPr lvl="2"/>
            <a:r>
              <a:rPr lang="en-US" dirty="0" smtClean="0"/>
              <a:t>Range</a:t>
            </a:r>
          </a:p>
          <a:p>
            <a:pPr lvl="2"/>
            <a:r>
              <a:rPr lang="en-US" dirty="0" smtClean="0"/>
              <a:t>Damage per second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Movement Speed</a:t>
            </a:r>
          </a:p>
          <a:p>
            <a:pPr lvl="1"/>
            <a:r>
              <a:rPr lang="en-US" dirty="0" smtClean="0"/>
              <a:t>Production time and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Type (Air/Ground)</a:t>
            </a:r>
          </a:p>
          <a:p>
            <a:pPr lvl="1"/>
            <a:r>
              <a:rPr lang="en-US" dirty="0" smtClean="0"/>
              <a:t>Can be controlled individually or in groups</a:t>
            </a:r>
          </a:p>
          <a:p>
            <a:pPr lvl="1"/>
            <a:r>
              <a:rPr lang="en-US" dirty="0" smtClean="0"/>
              <a:t>May counter specific other unit types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589664" cy="42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Harvest Resources</a:t>
            </a:r>
          </a:p>
          <a:p>
            <a:pPr lvl="1"/>
            <a:r>
              <a:rPr lang="en-US" dirty="0" smtClean="0"/>
              <a:t>Construct Buildings</a:t>
            </a:r>
          </a:p>
          <a:p>
            <a:endParaRPr lang="en-US" dirty="0" smtClean="0"/>
          </a:p>
          <a:p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Production or Technology</a:t>
            </a:r>
          </a:p>
          <a:p>
            <a:pPr lvl="1"/>
            <a:r>
              <a:rPr lang="en-US" dirty="0" smtClean="0"/>
              <a:t>Enable construction of buildings or certain types of units</a:t>
            </a:r>
          </a:p>
          <a:p>
            <a:pPr lvl="2"/>
            <a:r>
              <a:rPr lang="en-US" dirty="0" smtClean="0"/>
              <a:t>Build orders</a:t>
            </a:r>
          </a:p>
          <a:p>
            <a:pPr lvl="1"/>
            <a:r>
              <a:rPr lang="en-US" dirty="0" smtClean="0"/>
              <a:t>Construction time and cost.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71" y="0"/>
            <a:ext cx="49963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3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Fog of war</a:t>
            </a:r>
          </a:p>
          <a:p>
            <a:pPr lvl="1"/>
            <a:r>
              <a:rPr lang="en-US" dirty="0" smtClean="0"/>
              <a:t>Presence of player’s units and buildings lend sight to surrounding areas</a:t>
            </a:r>
          </a:p>
          <a:p>
            <a:pPr lvl="1"/>
            <a:r>
              <a:rPr lang="en-US" dirty="0" smtClean="0"/>
              <a:t>Requires active scouting to gather info on opponent</a:t>
            </a:r>
          </a:p>
          <a:p>
            <a:pPr lvl="1"/>
            <a:r>
              <a:rPr lang="en-US" dirty="0" smtClean="0"/>
              <a:t>Imperfect information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61055"/>
            <a:ext cx="4876800" cy="309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1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AI in </a:t>
            </a:r>
            <a:r>
              <a:rPr lang="en-US" altLang="zh-CN" dirty="0" err="1" smtClean="0"/>
              <a:t>RTS</a:t>
            </a:r>
            <a:r>
              <a:rPr lang="en-US" altLang="zh-CN" dirty="0" smtClean="0"/>
              <a:t>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Artificial </a:t>
            </a:r>
            <a:r>
              <a:rPr lang="en-US" altLang="zh-CN" dirty="0"/>
              <a:t>Intelligence and Interactive Digital Entertainment </a:t>
            </a:r>
            <a:r>
              <a:rPr lang="en-US" altLang="zh-CN" dirty="0" smtClean="0"/>
              <a:t>Conference (</a:t>
            </a:r>
            <a:r>
              <a:rPr lang="en-US" altLang="zh-CN" dirty="0" err="1" smtClean="0"/>
              <a:t>AIIDE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dirty="0" smtClean="0"/>
              <a:t>Started in 2010</a:t>
            </a:r>
            <a:r>
              <a:rPr lang="en-US" dirty="0"/>
              <a:t>,</a:t>
            </a:r>
            <a:r>
              <a:rPr lang="en-US" dirty="0" smtClean="0"/>
              <a:t> in the spirit of Deep Blue.</a:t>
            </a:r>
          </a:p>
          <a:p>
            <a:pPr lvl="1"/>
            <a:r>
              <a:rPr lang="en-US" dirty="0" smtClean="0"/>
              <a:t>Bots compete in various aspects of gameplay, culminating in full game.</a:t>
            </a:r>
          </a:p>
          <a:p>
            <a:pPr lvl="1"/>
            <a:r>
              <a:rPr lang="en-US" dirty="0" smtClean="0"/>
              <a:t>Bots use </a:t>
            </a:r>
            <a:r>
              <a:rPr lang="en-US" dirty="0" err="1" smtClean="0"/>
              <a:t>BWAPI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PyMS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Best </a:t>
            </a:r>
            <a:r>
              <a:rPr lang="en-US" altLang="zh-CN" dirty="0" err="1" smtClean="0"/>
              <a:t>Starcraft</a:t>
            </a:r>
            <a:r>
              <a:rPr lang="en-US" altLang="zh-CN" dirty="0" smtClean="0"/>
              <a:t> bots ranked D+ (slightly above average) in </a:t>
            </a:r>
            <a:r>
              <a:rPr lang="en-US" altLang="zh-CN" dirty="0" err="1" smtClean="0"/>
              <a:t>iCCup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631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Simultaneous events, many possible actions, but limited time to think.</a:t>
            </a:r>
          </a:p>
          <a:p>
            <a:r>
              <a:rPr lang="en-US" altLang="zh-CN" dirty="0" smtClean="0"/>
              <a:t>Opponent can exploit scripted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UAlbertaBot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" y="1219200"/>
            <a:ext cx="9053229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9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collect observation about opponent.</a:t>
            </a:r>
          </a:p>
          <a:p>
            <a:r>
              <a:rPr lang="en-US" dirty="0" smtClean="0"/>
              <a:t>Approach: Identify valuable scouting targets. Move a unit as close as possible to each target without dying. Make note of enemy buildings and unit types.</a:t>
            </a:r>
          </a:p>
          <a:p>
            <a:r>
              <a:rPr lang="en-US" dirty="0" smtClean="0"/>
              <a:t> Threat-aware path planning.</a:t>
            </a:r>
          </a:p>
          <a:p>
            <a:pPr lvl="1"/>
            <a:r>
              <a:rPr lang="en-US" dirty="0" smtClean="0"/>
              <a:t>Incorporate threats into search graph as costs.</a:t>
            </a:r>
          </a:p>
          <a:p>
            <a:pPr lvl="1"/>
            <a:r>
              <a:rPr lang="en-US" dirty="0" smtClean="0"/>
              <a:t>Also useful for planning assaults.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462</TotalTime>
  <Words>521</Words>
  <Application>Microsoft Office PowerPoint</Application>
  <PresentationFormat>On-screen Show (4:3)</PresentationFormat>
  <Paragraphs>86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Artificial Intelligence in Real Time Strategy Games</vt:lpstr>
      <vt:lpstr>Basic Concepts</vt:lpstr>
      <vt:lpstr>PowerPoint Presentation</vt:lpstr>
      <vt:lpstr>PowerPoint Presentation</vt:lpstr>
      <vt:lpstr>PowerPoint Presentation</vt:lpstr>
      <vt:lpstr>AI in RTS Games</vt:lpstr>
      <vt:lpstr>Challenges</vt:lpstr>
      <vt:lpstr>UAlbertaBot</vt:lpstr>
      <vt:lpstr>Scouting</vt:lpstr>
      <vt:lpstr>Strategy Prediction</vt:lpstr>
      <vt:lpstr>Macro Management</vt:lpstr>
      <vt:lpstr>Micro Management</vt:lpstr>
      <vt:lpstr>Conclusion</vt:lpstr>
      <vt:lpstr>Resources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Real Time Strategy (RTS) Games</dc:title>
  <dc:creator>ldanxian</dc:creator>
  <cp:lastModifiedBy>ldanxian</cp:lastModifiedBy>
  <cp:revision>62</cp:revision>
  <dcterms:created xsi:type="dcterms:W3CDTF">2013-05-19T17:00:59Z</dcterms:created>
  <dcterms:modified xsi:type="dcterms:W3CDTF">2013-05-20T00:43:49Z</dcterms:modified>
</cp:coreProperties>
</file>